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5" r:id="rId9"/>
    <p:sldId id="263" r:id="rId10"/>
    <p:sldId id="264" r:id="rId11"/>
    <p:sldId id="265" r:id="rId12"/>
    <p:sldId id="29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8288000" cy="10287000"/>
  <p:notesSz cx="6858000" cy="9144000"/>
  <p:embeddedFontLst>
    <p:embeddedFont>
      <p:font typeface="Cooper Hewitt Heavy" charset="0"/>
      <p:regular r:id="rId42"/>
      <p:italic r:id="rId43"/>
    </p:embeddedFont>
    <p:embeddedFont>
      <p:font typeface="Arimo" charset="0"/>
      <p:regular r:id="rId44"/>
      <p:bold r:id="rId45"/>
      <p:italic r:id="rId46"/>
      <p:boldItalic r:id="rId47"/>
    </p:embeddedFont>
    <p:embeddedFont>
      <p:font typeface="Cooper Hewitt" pitchFamily="50" charset="0"/>
      <p:regular r:id="rId48"/>
      <p:bold r:id="rId49"/>
      <p:italic r:id="rId50"/>
      <p:boldItalic r:id="rId51"/>
    </p:embeddedFon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Computer Says No" charset="0"/>
      <p:regular r:id="rId56"/>
      <p: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5E7872-87CC-406D-AD32-593BD9BCA402}">
          <p14:sldIdLst>
            <p14:sldId id="256"/>
          </p14:sldIdLst>
        </p14:section>
        <p14:section name="Definition of BFS" id="{8FF32103-B970-4FC7-9775-5D19B16F1C14}">
          <p14:sldIdLst>
            <p14:sldId id="257"/>
          </p14:sldIdLst>
        </p14:section>
        <p14:section name="Formalisasi dlm bentuk matematis" id="{E7C25358-9494-47A0-87A0-DF3C2C1A8041}">
          <p14:sldIdLst>
            <p14:sldId id="258"/>
          </p14:sldIdLst>
        </p14:section>
        <p14:section name="Paradigma BFS" id="{9E7DFDFA-9CFE-4499-867A-89B3093F1105}">
          <p14:sldIdLst>
            <p14:sldId id="259"/>
          </p14:sldIdLst>
        </p14:section>
        <p14:section name="Pseudocode BFS" id="{4423336A-8471-458E-8D2E-F9B96265970D}">
          <p14:sldIdLst>
            <p14:sldId id="260"/>
          </p14:sldIdLst>
        </p14:section>
        <p14:section name="Program BFS" id="{356B3323-DB47-4E0D-84FE-79B53CB55BB7}">
          <p14:sldIdLst>
            <p14:sldId id="261"/>
            <p14:sldId id="262"/>
            <p14:sldId id="295"/>
          </p14:sldIdLst>
        </p14:section>
        <p14:section name="Implementasi BFS" id="{CAA783AE-A2E2-4539-8970-B9D4F65136C0}">
          <p14:sldIdLst>
            <p14:sldId id="263"/>
          </p14:sldIdLst>
        </p14:section>
        <p14:section name="Contoh Soal" id="{943E33C5-CE8E-4630-9632-CA135AF18624}">
          <p14:sldIdLst>
            <p14:sldId id="264"/>
          </p14:sldIdLst>
        </p14:section>
        <p14:section name="Kompleksitas" id="{6684BC31-5EA8-4794-9B78-6C8FB4D1A498}">
          <p14:sldIdLst>
            <p14:sldId id="265"/>
            <p14:sldId id="294"/>
          </p14:sldIdLst>
        </p14:section>
        <p14:section name="Closing" id="{A3050A04-ADC5-49A3-8546-B52A55A64AE4}">
          <p14:sldIdLst>
            <p14:sldId id="266"/>
          </p14:sldIdLst>
        </p14:section>
        <p14:section name="Template" id="{BEE74E96-F176-48B3-B52F-980F565EE8D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590" autoAdjust="0"/>
  </p:normalViewPr>
  <p:slideViewPr>
    <p:cSldViewPr>
      <p:cViewPr>
        <p:scale>
          <a:sx n="40" d="100"/>
          <a:sy n="40" d="100"/>
        </p:scale>
        <p:origin x="-1020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24377">
            <a:off x="-6212988" y="-222022"/>
            <a:ext cx="11563398" cy="13684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506419" y="6215032"/>
            <a:ext cx="5563162" cy="7568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467">
            <a:off x="16909925" y="1826286"/>
            <a:ext cx="882940" cy="11541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60563" y="2606042"/>
            <a:ext cx="11463615" cy="5074917"/>
            <a:chOff x="0" y="0"/>
            <a:chExt cx="15284820" cy="6766555"/>
          </a:xfrm>
        </p:grpSpPr>
        <p:sp>
          <p:nvSpPr>
            <p:cNvPr id="6" name="TextBox 6"/>
            <p:cNvSpPr txBox="1"/>
            <p:nvPr/>
          </p:nvSpPr>
          <p:spPr>
            <a:xfrm>
              <a:off x="2002214" y="-95250"/>
              <a:ext cx="11280393" cy="65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b="1" i="0" spc="319">
                  <a:solidFill>
                    <a:srgbClr val="FACAC2"/>
                  </a:solidFill>
                  <a:latin typeface="Cooper Hewitt"/>
                </a:rPr>
                <a:t>ANALISIS ALGORITMA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36253"/>
              <a:ext cx="15284820" cy="4412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80"/>
                </a:lnSpc>
              </a:pPr>
              <a:r>
                <a:rPr lang="en-US" sz="11000" b="0" i="0" spc="154">
                  <a:solidFill>
                    <a:srgbClr val="CCEBF3"/>
                  </a:solidFill>
                  <a:latin typeface="Cooper Hewitt Heavy"/>
                </a:rPr>
                <a:t>Breadth First Search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02214" y="6074335"/>
              <a:ext cx="11280393" cy="692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142">
                  <a:solidFill>
                    <a:srgbClr val="FACAC2"/>
                  </a:solidFill>
                  <a:latin typeface="Cooper Hewitt"/>
                </a:rPr>
                <a:t>Refa Annisa (140810170060)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31289" y="7683075"/>
            <a:ext cx="4233501" cy="3429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09325" y="-345970"/>
            <a:ext cx="2007019" cy="27493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72665">
            <a:off x="15506419" y="8085289"/>
            <a:ext cx="2007019" cy="27493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198713">
            <a:off x="16096144" y="-1464777"/>
            <a:ext cx="2876031" cy="3403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773598"/>
            <a:ext cx="10929055" cy="2739804"/>
            <a:chOff x="0" y="0"/>
            <a:chExt cx="14572073" cy="36530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b="0" i="0" spc="24" dirty="0">
                  <a:solidFill>
                    <a:srgbClr val="FACAC2"/>
                  </a:solidFill>
                  <a:latin typeface="Cooper Hewitt Heavy"/>
                </a:rPr>
                <a:t>What is our "why"?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8" y="2099862"/>
              <a:ext cx="1330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TO CREATE SUSTAINABLE CLOTHING FOR THE GROWING UP YEARS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3391359">
            <a:off x="16030556" y="-3048630"/>
            <a:ext cx="5563162" cy="7568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366651">
            <a:off x="16681359" y="6881193"/>
            <a:ext cx="2216035" cy="3015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97972">
            <a:off x="-1064419" y="-2477064"/>
            <a:ext cx="4186239" cy="49541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293647"/>
            <a:ext cx="14283454" cy="145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465A93"/>
                </a:solidFill>
                <a:latin typeface="Cooper Hewitt Heavy"/>
              </a:rPr>
              <a:t>Kompleksitas Algoritma BFS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56350"/>
            <a:ext cx="7597272" cy="498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id-ID" sz="3200" b="1" i="0" spc="214" dirty="0" smtClean="0">
                <a:solidFill>
                  <a:srgbClr val="465A93"/>
                </a:solidFill>
                <a:latin typeface="Cooper Hewitt Heavy"/>
              </a:rPr>
              <a:t>O(V+E) atau O(V</a:t>
            </a:r>
            <a:r>
              <a:rPr lang="id-ID" sz="3200" b="1" spc="214" baseline="30000" dirty="0" smtClean="0">
                <a:solidFill>
                  <a:srgbClr val="465A93"/>
                </a:solidFill>
                <a:latin typeface="Cooper Hewitt Heavy"/>
              </a:rPr>
              <a:t>2</a:t>
            </a:r>
            <a:r>
              <a:rPr lang="id-ID" sz="3200" b="1" i="0" spc="214" dirty="0" smtClean="0">
                <a:solidFill>
                  <a:srgbClr val="465A93"/>
                </a:solidFill>
                <a:latin typeface="Cooper Hewitt Heavy"/>
              </a:rPr>
              <a:t>)</a:t>
            </a:r>
            <a:endParaRPr lang="en-US" sz="3200" b="1" i="0" spc="214" dirty="0">
              <a:solidFill>
                <a:srgbClr val="465A93"/>
              </a:solidFill>
              <a:latin typeface="Cooper Hewitt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214745"/>
            <a:ext cx="13330066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BFS memiliki dua notasi kompleksitas, yaitu O(V+E) serta O(V</a:t>
            </a:r>
            <a:r>
              <a:rPr lang="id-ID" sz="2800" b="0" i="0" spc="56" baseline="30000" dirty="0" smtClean="0">
                <a:solidFill>
                  <a:srgbClr val="465A93"/>
                </a:solidFill>
                <a:latin typeface="Cooper Hewitt"/>
              </a:rPr>
              <a:t>2</a:t>
            </a:r>
            <a:r>
              <a:rPr lang="id-ID" sz="2800" spc="56" dirty="0">
                <a:solidFill>
                  <a:srgbClr val="465A93"/>
                </a:solidFill>
                <a:latin typeface="Cooper Hewitt"/>
              </a:rPr>
              <a:t>). V adalah vertex yang terdapat pada graph BFS dan E adalah edge yang terdapat pada graph BFS. </a:t>
            </a:r>
            <a:endParaRPr lang="en-US" sz="2800" spc="56" dirty="0">
              <a:solidFill>
                <a:srgbClr val="465A93"/>
              </a:solidFill>
              <a:latin typeface="Cooper Hewitt"/>
            </a:endParaRPr>
          </a:p>
          <a:p>
            <a:pPr>
              <a:lnSpc>
                <a:spcPts val="3919"/>
              </a:lnSpc>
            </a:pP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Yang mendasari kedua notasi pada BFS tersebut adalah data struktur yang merepresentasikan BFS tersebut.</a:t>
            </a:r>
            <a:endParaRPr lang="en-US" sz="2800" b="0" i="0" spc="56" dirty="0">
              <a:solidFill>
                <a:srgbClr val="465A93"/>
              </a:solidFill>
              <a:latin typeface="Cooper Hewit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16846">
            <a:off x="14393178" y="7543732"/>
            <a:ext cx="4233501" cy="3429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72665">
            <a:off x="14976590" y="5658679"/>
            <a:ext cx="2953685" cy="40461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167349">
            <a:off x="799819" y="-87562"/>
            <a:ext cx="2007019" cy="27493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348465">
            <a:off x="-1539460" y="-3256574"/>
            <a:ext cx="14196124" cy="1680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1073" y="3939951"/>
            <a:ext cx="5595058" cy="3111229"/>
            <a:chOff x="0" y="-104775"/>
            <a:chExt cx="7460077" cy="414830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7460077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id-ID" sz="3200" b="1" i="0" spc="214" dirty="0" smtClean="0">
                  <a:solidFill>
                    <a:srgbClr val="465A93"/>
                  </a:solidFill>
                  <a:latin typeface="Cooper Hewitt Heavy"/>
                </a:rPr>
                <a:t>O(V+E)</a:t>
              </a:r>
              <a:endParaRPr lang="en-US" sz="3200" b="1" i="0" spc="214" dirty="0">
                <a:solidFill>
                  <a:srgbClr val="465A93"/>
                </a:solidFill>
                <a:latin typeface="Cooper Hewitt Heav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6132"/>
              <a:ext cx="7460077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id-ID" sz="2800" b="0" i="0" spc="56" dirty="0" smtClean="0">
                  <a:solidFill>
                    <a:srgbClr val="465A93"/>
                  </a:solidFill>
                  <a:latin typeface="Cooper Hewitt"/>
                </a:rPr>
                <a:t>Kompleksitas O(V+E) adalah kompleksitas dari BFS yang direpresentasikan oleh </a:t>
              </a:r>
              <a:r>
                <a:rPr lang="id-ID" sz="2800" b="1" i="1" spc="56" dirty="0" smtClean="0">
                  <a:solidFill>
                    <a:srgbClr val="465A93"/>
                  </a:solidFill>
                  <a:latin typeface="Cooper Hewitt"/>
                </a:rPr>
                <a:t>Adjacency List</a:t>
              </a:r>
              <a:endParaRPr lang="en-US" sz="2800" b="0" i="0" spc="56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4242" y="2624216"/>
            <a:ext cx="5595058" cy="3161852"/>
            <a:chOff x="0" y="500828"/>
            <a:chExt cx="7460077" cy="4215802"/>
          </a:xfrm>
        </p:grpSpPr>
        <p:sp>
          <p:nvSpPr>
            <p:cNvPr id="8" name="TextBox 8"/>
            <p:cNvSpPr txBox="1"/>
            <p:nvPr/>
          </p:nvSpPr>
          <p:spPr>
            <a:xfrm>
              <a:off x="0" y="500828"/>
              <a:ext cx="7460077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id-ID" sz="3200" b="1" i="0" spc="214" dirty="0" smtClean="0">
                  <a:solidFill>
                    <a:srgbClr val="CCEBF3"/>
                  </a:solidFill>
                  <a:latin typeface="Cooper Hewitt Heavy"/>
                </a:rPr>
                <a:t>O(V</a:t>
              </a:r>
              <a:r>
                <a:rPr lang="id-ID" sz="3200" b="1" i="0" spc="214" baseline="30000" dirty="0" smtClean="0">
                  <a:solidFill>
                    <a:srgbClr val="CCEBF3"/>
                  </a:solidFill>
                  <a:latin typeface="Cooper Hewitt Heavy"/>
                </a:rPr>
                <a:t>2</a:t>
              </a:r>
              <a:r>
                <a:rPr lang="id-ID" sz="3200" b="1" i="0" spc="214" dirty="0" smtClean="0">
                  <a:solidFill>
                    <a:srgbClr val="CCEBF3"/>
                  </a:solidFill>
                  <a:latin typeface="Cooper Hewitt Heavy"/>
                </a:rPr>
                <a:t>)</a:t>
              </a:r>
              <a:endParaRPr lang="en-US" sz="3200" b="1" i="0" spc="214" dirty="0">
                <a:solidFill>
                  <a:srgbClr val="CCEBF3"/>
                </a:solidFill>
                <a:latin typeface="Cooper Hewitt Heavy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9233"/>
              <a:ext cx="7460077" cy="2667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Kompleksitas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O(V+E)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adalah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kompleksitas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dari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BFS yang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direpresentasikan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oleh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b="1" i="1" spc="56" dirty="0" smtClean="0">
                  <a:solidFill>
                    <a:srgbClr val="CCEBF3"/>
                  </a:solidFill>
                  <a:latin typeface="Cooper Hewitt"/>
                </a:rPr>
                <a:t>Adjacency</a:t>
              </a:r>
              <a:r>
                <a:rPr lang="id-ID" sz="2800" b="1" i="1" spc="56" dirty="0" smtClean="0">
                  <a:solidFill>
                    <a:srgbClr val="CCEBF3"/>
                  </a:solidFill>
                  <a:latin typeface="Cooper Hewitt"/>
                </a:rPr>
                <a:t> Matrix</a:t>
              </a:r>
              <a:endParaRPr lang="en-US" sz="2800" b="1" i="1" spc="56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24377">
            <a:off x="-6212988" y="-222022"/>
            <a:ext cx="11563398" cy="13684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506419" y="6215032"/>
            <a:ext cx="5563162" cy="7568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467">
            <a:off x="16909925" y="1826286"/>
            <a:ext cx="882940" cy="11541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60563" y="4166521"/>
            <a:ext cx="11463615" cy="185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11000" b="0" i="0" spc="154">
                <a:solidFill>
                  <a:srgbClr val="CCEBF3"/>
                </a:solidFill>
                <a:latin typeface="Cooper Hewitt Heavy"/>
              </a:rPr>
              <a:t>Thank you!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31289" y="7683075"/>
            <a:ext cx="4233501" cy="34291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09325" y="-345970"/>
            <a:ext cx="2007019" cy="27493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72665">
            <a:off x="15506419" y="8085289"/>
            <a:ext cx="2007019" cy="27493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198713">
            <a:off x="16096144" y="-1464777"/>
            <a:ext cx="2876031" cy="34035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3391359">
            <a:off x="16030556" y="-3048630"/>
            <a:ext cx="5563162" cy="7568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366651">
            <a:off x="16681359" y="6881193"/>
            <a:ext cx="2216035" cy="3015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97972">
            <a:off x="-1064419" y="-2477064"/>
            <a:ext cx="4186239" cy="49541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539181"/>
            <a:ext cx="9389008" cy="5719119"/>
            <a:chOff x="0" y="0"/>
            <a:chExt cx="12518678" cy="7625492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8125"/>
              <a:ext cx="12518678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Table of Contents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24484"/>
              <a:ext cx="10129695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TOPICS FOR DISCUSSION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15044"/>
              <a:ext cx="10129695" cy="4010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Who are we?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What is our "why"?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Whom do we serve?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How do we evolve our strategy?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What is the role of digital advertising?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How to reach us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16846">
            <a:off x="14393178" y="7543732"/>
            <a:ext cx="4233501" cy="3429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72665">
            <a:off x="14976590" y="5658679"/>
            <a:ext cx="2953685" cy="40461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167349">
            <a:off x="799819" y="-87562"/>
            <a:ext cx="2007019" cy="2749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7021" y="2858645"/>
            <a:ext cx="12033958" cy="4569710"/>
            <a:chOff x="0" y="0"/>
            <a:chExt cx="16045277" cy="6092946"/>
          </a:xfrm>
        </p:grpSpPr>
        <p:sp>
          <p:nvSpPr>
            <p:cNvPr id="3" name="TextBox 3"/>
            <p:cNvSpPr txBox="1"/>
            <p:nvPr/>
          </p:nvSpPr>
          <p:spPr>
            <a:xfrm>
              <a:off x="2413000" y="-104775"/>
              <a:ext cx="11219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SOMETHING TO THINK ABOUT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83843"/>
              <a:ext cx="16045277" cy="302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76"/>
                </a:lnSpc>
              </a:pPr>
              <a:r>
                <a:rPr lang="en-US" sz="6400" b="0" i="0" spc="128">
                  <a:solidFill>
                    <a:srgbClr val="FACAC2"/>
                  </a:solidFill>
                  <a:latin typeface="Cooper Hewitt"/>
                </a:rPr>
                <a:t>You cannot evolve unless you are willing to change.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13000" y="5314436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- LEON BROWN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831335">
            <a:off x="16357116" y="2080566"/>
            <a:ext cx="4921136" cy="66954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232425">
            <a:off x="15113697" y="6542818"/>
            <a:ext cx="552746" cy="7225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84184" y="7553257"/>
            <a:ext cx="4233501" cy="3429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6318059" y="-696842"/>
            <a:ext cx="2638058" cy="36137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35000"/>
          </a:blip>
          <a:srcRect/>
          <a:stretch>
            <a:fillRect/>
          </a:stretch>
        </p:blipFill>
        <p:spPr>
          <a:xfrm rot="916561">
            <a:off x="-726495" y="-944306"/>
            <a:ext cx="2900319" cy="39460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925789">
            <a:off x="-2710053" y="2979928"/>
            <a:ext cx="5730823" cy="464196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28170">
            <a:off x="2696710" y="648642"/>
            <a:ext cx="777961" cy="10169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87459" y="7560255"/>
            <a:ext cx="2638058" cy="3613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3379">
            <a:off x="14761755" y="-3647959"/>
            <a:ext cx="5533190" cy="654815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20389" y="1028700"/>
            <a:ext cx="8672411" cy="8229600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9070" r="15" b="-29069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816786">
            <a:off x="15067782" y="4517444"/>
            <a:ext cx="4921136" cy="66954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9574359" y="6389758"/>
            <a:ext cx="2638058" cy="3613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2764744"/>
            <a:ext cx="7233355" cy="4757512"/>
            <a:chOff x="0" y="0"/>
            <a:chExt cx="9644473" cy="634334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96444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Who are we?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91843"/>
              <a:ext cx="91364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ABOUT BAKS CLOTHING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33151"/>
              <a:ext cx="9136477" cy="201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2445" y="942424"/>
            <a:ext cx="1157083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CCEBF3"/>
                </a:solidFill>
                <a:latin typeface="Cooper Hewitt Heavy"/>
              </a:rPr>
              <a:t>Flagship Products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445" y="4257748"/>
            <a:ext cx="11570835" cy="5000552"/>
            <a:chOff x="0" y="0"/>
            <a:chExt cx="15427780" cy="6667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BABIES AND CHILDREN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1729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9694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EXPECTANT MOTHERS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62872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4826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ACCESSORIES FOR CHILDREN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78005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855954" y="5127566"/>
            <a:ext cx="6384454" cy="75555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1517">
            <a:off x="16208432" y="-437969"/>
            <a:ext cx="4921136" cy="66954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958901" y="8136015"/>
            <a:ext cx="2638058" cy="36137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675732" y="244289"/>
            <a:ext cx="1454759" cy="190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695004" y="-1303547"/>
            <a:ext cx="13587889" cy="1289409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3" t="-6613" r="15" b="-5152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159542" y="3816985"/>
            <a:ext cx="5099758" cy="252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Presentations are communication tools that can be used as demonstrations, lectures, speeches, reports, and more.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4984" y="7543732"/>
            <a:ext cx="4233501" cy="3429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7563786" y="-1236585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209320">
            <a:off x="15521405" y="6490817"/>
            <a:ext cx="5533190" cy="65481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044809">
            <a:off x="10352147" y="8169595"/>
            <a:ext cx="1081475" cy="1413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773598"/>
            <a:ext cx="10929055" cy="2739804"/>
            <a:chOff x="0" y="0"/>
            <a:chExt cx="14572073" cy="36530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b="0" i="0" spc="24">
                  <a:solidFill>
                    <a:srgbClr val="FACAC2"/>
                  </a:solidFill>
                  <a:latin typeface="Cooper Hewitt Heavy"/>
                </a:rPr>
                <a:t>What is our "why"?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8" y="2099862"/>
              <a:ext cx="1330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TO CREATE SUSTAINABLE CLOTHING FOR THE GROWING UP YEARS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3379">
            <a:off x="14761755" y="-3647959"/>
            <a:ext cx="5533190" cy="6548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816786">
            <a:off x="15067782" y="4517444"/>
            <a:ext cx="4921136" cy="6695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0927496" y="8138491"/>
            <a:ext cx="2638058" cy="36137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213238"/>
            <a:ext cx="12025181" cy="26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465A93"/>
                </a:solidFill>
                <a:latin typeface="Cooper Hewitt Heavy"/>
              </a:rPr>
              <a:t>What is Breadth First Search?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90934"/>
            <a:ext cx="12812374" cy="153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Breadth First Search (BFS) adalah sebuah metode sederhana yang digunakan untuk menelusuri  satu per satu </a:t>
            </a:r>
            <a:r>
              <a:rPr lang="en-US" sz="2800" b="0" i="1" spc="56">
                <a:solidFill>
                  <a:srgbClr val="465A93"/>
                </a:solidFill>
                <a:latin typeface="Cooper Hewitt"/>
              </a:rPr>
              <a:t>node</a:t>
            </a: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 yang ada pada </a:t>
            </a:r>
            <a:r>
              <a:rPr lang="en-US" sz="2800" b="0" i="1" spc="56">
                <a:solidFill>
                  <a:srgbClr val="465A93"/>
                </a:solidFill>
                <a:latin typeface="Cooper Hewitt"/>
              </a:rPr>
              <a:t>graph</a:t>
            </a: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 secara melebar dari kiri ke kanan secara berurutan berdasarkan tingkat level </a:t>
            </a:r>
            <a:r>
              <a:rPr lang="en-US" sz="2800" b="0" i="1" spc="56">
                <a:solidFill>
                  <a:srgbClr val="465A93"/>
                </a:solidFill>
                <a:latin typeface="Cooper Hewitt"/>
              </a:rPr>
              <a:t>node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348465">
            <a:off x="-1539460" y="-3256574"/>
            <a:ext cx="14196124" cy="1680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1073" y="4018532"/>
            <a:ext cx="5595058" cy="3035048"/>
            <a:chOff x="0" y="0"/>
            <a:chExt cx="7460077" cy="4046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74600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FAST FASHION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6133"/>
              <a:ext cx="7460077" cy="267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4242" y="2248595"/>
            <a:ext cx="5595058" cy="3539873"/>
            <a:chOff x="0" y="0"/>
            <a:chExt cx="7460077" cy="47198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74600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SLOW, SUSTAINABLE FASHION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9233"/>
              <a:ext cx="7460077" cy="267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24315"/>
            <a:ext cx="7387352" cy="6438369"/>
            <a:chOff x="0" y="0"/>
            <a:chExt cx="9849802" cy="858449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8125"/>
              <a:ext cx="9849802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Evolution is constant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19816"/>
              <a:ext cx="7953986" cy="1404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OUR PRODUCTS EVOLVE AS YOU DO.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902605"/>
              <a:ext cx="7953986" cy="268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241575" y="5773841"/>
            <a:ext cx="4035450" cy="54904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3501870" y="8480111"/>
            <a:ext cx="2638058" cy="3613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2473844" y="2786171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446493" y="-1315926"/>
            <a:ext cx="3962417" cy="46892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532150" y="6232916"/>
            <a:ext cx="5835651" cy="4726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443415" y="1993236"/>
            <a:ext cx="6642710" cy="6300529"/>
            <a:chOff x="0" y="0"/>
            <a:chExt cx="8856946" cy="8400705"/>
          </a:xfrm>
        </p:grpSpPr>
        <p:sp>
          <p:nvSpPr>
            <p:cNvPr id="6" name="TextBox 6"/>
            <p:cNvSpPr txBox="1"/>
            <p:nvPr/>
          </p:nvSpPr>
          <p:spPr>
            <a:xfrm>
              <a:off x="6556351" y="-47625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104096" y="4715843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52048" y="7659828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15843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47745" y="-47625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736858" y="101888"/>
              <a:ext cx="7383231" cy="7383231"/>
              <a:chOff x="-12700" y="-12700"/>
              <a:chExt cx="25400" cy="25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CCEBF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B8D0D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8B5C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9A9AA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8B8094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2435671" y="8480111"/>
            <a:ext cx="2638058" cy="361377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326936" y="2462514"/>
            <a:ext cx="6932364" cy="5361971"/>
            <a:chOff x="0" y="0"/>
            <a:chExt cx="9243153" cy="714929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38125"/>
              <a:ext cx="9243153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CCEBF3"/>
                  </a:solidFill>
                  <a:latin typeface="Cooper Hewitt Heavy"/>
                </a:rPr>
                <a:t>Whom do we serve?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790777"/>
              <a:ext cx="8242551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CUSTOMER PROFILE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139097"/>
              <a:ext cx="8242551" cy="201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270070">
            <a:off x="-901535" y="-2275255"/>
            <a:ext cx="4035450" cy="54904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190" y="3399155"/>
            <a:ext cx="8071555" cy="3488690"/>
            <a:chOff x="0" y="0"/>
            <a:chExt cx="10762073" cy="46515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1076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The BAKS Brand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52867"/>
              <a:ext cx="10363204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SEAL OF SUSTAINABILITY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01788"/>
              <a:ext cx="10363204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836741">
            <a:off x="15521405" y="6450948"/>
            <a:ext cx="5533190" cy="65481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441139" y="8237984"/>
            <a:ext cx="2638058" cy="36137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94227" y="2187629"/>
            <a:ext cx="5911743" cy="591174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5A93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3680043" y="429497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2994"/>
            <a:ext cx="123387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Customer Touch Points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7169601"/>
            <a:ext cx="4375858" cy="2088699"/>
            <a:chOff x="0" y="0"/>
            <a:chExt cx="5834477" cy="27849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FACEBOOK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5629" y="7169601"/>
            <a:ext cx="4375858" cy="2088699"/>
            <a:chOff x="0" y="0"/>
            <a:chExt cx="5834477" cy="278493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TWITTER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2558" y="7169601"/>
            <a:ext cx="4375858" cy="2088699"/>
            <a:chOff x="0" y="0"/>
            <a:chExt cx="5834477" cy="27849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INSTAGRAM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84802">
            <a:off x="15192761" y="-3274077"/>
            <a:ext cx="5533190" cy="65481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5940271" y="-191641"/>
            <a:ext cx="2638058" cy="36137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9329" y="3886200"/>
            <a:ext cx="2514600" cy="251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99541" y="3932767"/>
            <a:ext cx="2468033" cy="2468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87" y="3886200"/>
            <a:ext cx="2514600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100871">
            <a:off x="-2076804" y="-2569019"/>
            <a:ext cx="4907810" cy="58080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48444">
            <a:off x="-2460568" y="4075385"/>
            <a:ext cx="4921136" cy="669542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51880"/>
            <a:ext cx="7780510" cy="7383240"/>
            <a:chOff x="0" y="0"/>
            <a:chExt cx="2636520" cy="2501900"/>
          </a:xfrm>
        </p:grpSpPr>
        <p:sp>
          <p:nvSpPr>
            <p:cNvPr id="5" name="Freeform 5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29070" r="15" b="-29069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4392759" y="6498065"/>
            <a:ext cx="2638058" cy="3613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854930" y="1386641"/>
            <a:ext cx="8404370" cy="7513719"/>
            <a:chOff x="0" y="0"/>
            <a:chExt cx="11205826" cy="10018292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11205826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How do we evolve our strategy?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19773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MULTIPLE PLATFORMS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812768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52816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CLEARER MESSAGING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45811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435898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INDIVIDUALIZED APPROACH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328893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08134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Multiple Platforms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 rot="507594">
            <a:off x="15579854" y="-2263055"/>
            <a:ext cx="6384454" cy="75555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58810" y="6652016"/>
            <a:ext cx="5835651" cy="47268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6094152" y="2198583"/>
            <a:ext cx="2638058" cy="36137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550978" y="850896"/>
            <a:ext cx="1015664" cy="13276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800" y="2876519"/>
            <a:ext cx="10662358" cy="1012710"/>
            <a:chOff x="0" y="0"/>
            <a:chExt cx="14216477" cy="135027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IN-STORE EVENTS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876519"/>
            <a:ext cx="414396" cy="42942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828800" y="4641256"/>
            <a:ext cx="10662358" cy="1012710"/>
            <a:chOff x="0" y="0"/>
            <a:chExt cx="14216477" cy="13502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DIGITAL STORE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4641256"/>
            <a:ext cx="414396" cy="42942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828800" y="6425407"/>
            <a:ext cx="10662358" cy="1012710"/>
            <a:chOff x="0" y="0"/>
            <a:chExt cx="14216477" cy="135027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SOCIAL MEDIA PRESENCE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425407"/>
            <a:ext cx="414396" cy="42942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828800" y="8321790"/>
            <a:ext cx="10662358" cy="1012710"/>
            <a:chOff x="0" y="0"/>
            <a:chExt cx="14216477" cy="13502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SEAMLESS ONLINE/OFFLINE EXPERIENCE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8321790"/>
            <a:ext cx="414396" cy="42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842800">
            <a:off x="374162" y="-4538302"/>
            <a:ext cx="16985757" cy="201014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87680" y="6894861"/>
            <a:ext cx="5835651" cy="47268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486482">
            <a:off x="-575737" y="-315734"/>
            <a:ext cx="3742275" cy="5126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5682617" y="4939237"/>
            <a:ext cx="877003" cy="114640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07512" y="3605768"/>
            <a:ext cx="7119058" cy="3289094"/>
            <a:chOff x="0" y="0"/>
            <a:chExt cx="9492077" cy="438545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9492077" cy="227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32"/>
                </a:lnSpc>
              </a:pPr>
              <a:r>
                <a:rPr lang="en-US" sz="10400" b="0" i="0" spc="145">
                  <a:solidFill>
                    <a:srgbClr val="CCEBF3"/>
                  </a:solidFill>
                  <a:latin typeface="Cooper Hewitt Heavy"/>
                </a:rPr>
                <a:t>1.66 Billion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32248"/>
              <a:ext cx="949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PEOPLE PURCHASED GOODS ONLINE IN 2017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93990" y="1750995"/>
            <a:ext cx="7767628" cy="737101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3" t="-28922" r="15" b="-28921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0685031" y="143370"/>
            <a:ext cx="2638058" cy="36137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007139"/>
            <a:ext cx="7317765" cy="6272722"/>
            <a:chOff x="0" y="0"/>
            <a:chExt cx="9757020" cy="83636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8125"/>
              <a:ext cx="9757020" cy="51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CCEBF3"/>
                  </a:solidFill>
                  <a:latin typeface="Cooper Hewitt Heavy"/>
                </a:rPr>
                <a:t>The Role of Digital Advertising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10229"/>
              <a:ext cx="9757020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A SLICE OF THE GROWING PIE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008187"/>
              <a:ext cx="9757020" cy="135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44809">
            <a:off x="16461192" y="850896"/>
            <a:ext cx="1015664" cy="13276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665262">
            <a:off x="15319484" y="5991926"/>
            <a:ext cx="6384454" cy="755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77791">
            <a:off x="7394793" y="-2851889"/>
            <a:ext cx="16985757" cy="2010148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7652455" cy="3363172"/>
            <a:chOff x="0" y="0"/>
            <a:chExt cx="10203273" cy="4484229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10203273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Digital Touchpoints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3325"/>
              <a:ext cx="9747358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MAXIMIZING ONLINE PRESENCE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07342" y="1690370"/>
            <a:ext cx="36519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Chatbots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56486" y="623570"/>
            <a:ext cx="2457450" cy="2457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67170" y="4845685"/>
            <a:ext cx="44901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Dynamic Ads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27811" y="3952875"/>
            <a:ext cx="2457450" cy="24574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585211" y="8117840"/>
            <a:ext cx="52140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Online Purchasing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99036" y="7051040"/>
            <a:ext cx="2457450" cy="24574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609144" y="7198854"/>
            <a:ext cx="5275688" cy="427330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2975936" y="8050024"/>
            <a:ext cx="2638058" cy="361377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284762" y="5314055"/>
            <a:ext cx="1015664" cy="132766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81293" y="7791048"/>
            <a:ext cx="1325415" cy="132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2445" y="942424"/>
            <a:ext cx="1157083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id-ID" sz="8000" spc="24" dirty="0" smtClean="0">
                <a:solidFill>
                  <a:srgbClr val="CCEBF3"/>
                </a:solidFill>
                <a:latin typeface="Cooper Hewitt Heavy"/>
              </a:rPr>
              <a:t>Formalisasi Matematis</a:t>
            </a:r>
            <a:endParaRPr lang="en-US" sz="8000" b="0" i="0" spc="24" dirty="0">
              <a:solidFill>
                <a:srgbClr val="CCEBF3"/>
              </a:solidFill>
              <a:latin typeface="Cooper Hewitt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72445" y="4257748"/>
            <a:ext cx="11570835" cy="5000552"/>
            <a:chOff x="0" y="0"/>
            <a:chExt cx="15427780" cy="6667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BABIES AND CHILDREN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1729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9694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EXPECTANT MOTHERS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62872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4826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ACCESSORIES FOR CHILDREN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78005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855954" y="5127566"/>
            <a:ext cx="6384454" cy="75555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1517">
            <a:off x="16208432" y="-437969"/>
            <a:ext cx="4921136" cy="66954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958901" y="8136015"/>
            <a:ext cx="2638058" cy="36137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675732" y="244289"/>
            <a:ext cx="1454759" cy="190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9518" y="4381246"/>
            <a:ext cx="9948965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Customer Feedback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5443">
            <a:off x="-3859121" y="-3596269"/>
            <a:ext cx="6798704" cy="9249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7551679"/>
            <a:ext cx="6906652" cy="5594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533025" y="6514286"/>
            <a:ext cx="991351" cy="12958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940271" y="6228751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2033771" y="-778189"/>
            <a:ext cx="2638058" cy="3613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45109" t="-19" r="-52657" b="-388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KEILA NORITA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New Mother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865107">
            <a:off x="15702498" y="-2317162"/>
            <a:ext cx="5446975" cy="74108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-860991" y="3726283"/>
            <a:ext cx="3189123" cy="43686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4517604" y="740322"/>
            <a:ext cx="991351" cy="12958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7609">
            <a:off x="-1562414" y="7422135"/>
            <a:ext cx="4533741" cy="36723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72821">
            <a:off x="16860225" y="2576567"/>
            <a:ext cx="3131523" cy="428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21114" t="-19" r="-21102" b="-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MORRIE HOLLMAN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Husband and Father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ea typeface="Cooper Hewitt"/>
                </a:rPr>
                <a:t>﻿be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31999"/>
          </a:blip>
          <a:srcRect/>
          <a:stretch>
            <a:fillRect/>
          </a:stretch>
        </p:blipFill>
        <p:spPr>
          <a:xfrm rot="1971609">
            <a:off x="16439742" y="3950953"/>
            <a:ext cx="5446975" cy="74108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5579">
            <a:off x="-3132729" y="-614661"/>
            <a:ext cx="6384454" cy="75555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-778399" y="5737087"/>
            <a:ext cx="2182864" cy="29902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2322639" y="1231216"/>
            <a:ext cx="1027303" cy="13428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9772821">
            <a:off x="16265788" y="2268531"/>
            <a:ext cx="3131523" cy="428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36236" t="-20948" r="-37619" b="-1645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SERENITY UNGSON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Mother of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ea typeface="Cooper Hewitt"/>
                </a:rPr>
                <a:t>﻿be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172961">
            <a:off x="15475164" y="-1266720"/>
            <a:ext cx="6384454" cy="75555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6000"/>
          </a:blip>
          <a:srcRect/>
          <a:stretch>
            <a:fillRect/>
          </a:stretch>
        </p:blipFill>
        <p:spPr>
          <a:xfrm rot="5839175">
            <a:off x="-990914" y="7422135"/>
            <a:ext cx="4533741" cy="36723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-730881" y="4575802"/>
            <a:ext cx="2906259" cy="39811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15473104" y="3691774"/>
            <a:ext cx="1027303" cy="13428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72821">
            <a:off x="14816913" y="-581256"/>
            <a:ext cx="2350535" cy="3219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577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Clearer Messaging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42582"/>
            <a:ext cx="6661858" cy="1667338"/>
            <a:chOff x="0" y="0"/>
            <a:chExt cx="8882477" cy="22231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CONSISTENCY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711360"/>
            <a:ext cx="6661858" cy="1667338"/>
            <a:chOff x="0" y="0"/>
            <a:chExt cx="8882477" cy="22231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EMPATHY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86800" y="4042582"/>
            <a:ext cx="6661858" cy="1667338"/>
            <a:chOff x="0" y="0"/>
            <a:chExt cx="8882477" cy="22231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FOCUS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86800" y="7711360"/>
            <a:ext cx="6661858" cy="1667338"/>
            <a:chOff x="0" y="0"/>
            <a:chExt cx="8882477" cy="222311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SERVICE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72961">
            <a:off x="16181720" y="-655444"/>
            <a:ext cx="4212559" cy="49852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6230352" y="415867"/>
            <a:ext cx="2906259" cy="39811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17224672" y="5038480"/>
            <a:ext cx="1027303" cy="134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74498">
            <a:off x="-1358854" y="5203349"/>
            <a:ext cx="4876167" cy="663424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4603" y="632575"/>
            <a:ext cx="4151394" cy="3939425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21248" t="-19" r="-21236" b="-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15586" y="1459320"/>
            <a:ext cx="3545276" cy="336425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50194" r="15" b="-794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68796" y="4515931"/>
            <a:ext cx="5316369" cy="5044917"/>
            <a:chOff x="0" y="0"/>
            <a:chExt cx="2636520" cy="2501900"/>
          </a:xfrm>
        </p:grpSpPr>
        <p:sp>
          <p:nvSpPr>
            <p:cNvPr id="8" name="Freeform 8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-138910" y="4500112"/>
            <a:ext cx="2335221" cy="3198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611508">
            <a:off x="4652258" y="659716"/>
            <a:ext cx="1027303" cy="134288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826042" y="6099579"/>
            <a:ext cx="5595058" cy="2216454"/>
            <a:chOff x="0" y="0"/>
            <a:chExt cx="7460077" cy="29552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74600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INDIVIDUALIZED APPROACH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5474"/>
              <a:ext cx="7460077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512631">
            <a:off x="15686420" y="-1463939"/>
            <a:ext cx="4212559" cy="4985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512631">
            <a:off x="-495709" y="-667575"/>
            <a:ext cx="10385014" cy="122899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5520" y="7109036"/>
            <a:ext cx="4878456" cy="39515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224793" y="3487854"/>
            <a:ext cx="5595058" cy="3311292"/>
            <a:chOff x="0" y="0"/>
            <a:chExt cx="7460077" cy="44150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76225"/>
              <a:ext cx="7460077" cy="302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6"/>
                </a:lnSpc>
              </a:pPr>
              <a:r>
                <a:rPr lang="en-US" sz="6400" b="1" i="0" spc="128">
                  <a:solidFill>
                    <a:srgbClr val="465A93"/>
                  </a:solidFill>
                  <a:latin typeface="Cooper Hewitt"/>
                </a:rPr>
                <a:t>The BAKS Experience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65257"/>
              <a:ext cx="7460077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5704562" y="-286600"/>
            <a:ext cx="2335221" cy="3198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611508">
            <a:off x="9578240" y="8749346"/>
            <a:ext cx="778700" cy="10179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73711" y="3381375"/>
            <a:ext cx="283845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72" y="1085850"/>
            <a:ext cx="15577255" cy="2016469"/>
            <a:chOff x="0" y="0"/>
            <a:chExt cx="20769673" cy="268862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0025"/>
              <a:ext cx="20769673" cy="166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i="0" spc="21">
                  <a:solidFill>
                    <a:srgbClr val="CCEBF3"/>
                  </a:solidFill>
                  <a:latin typeface="Cooper Hewitt Heavy"/>
                </a:rPr>
                <a:t>Advertising Strategy Roll-out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78198" y="1937843"/>
              <a:ext cx="14013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200" b="1" i="0" spc="380">
                  <a:solidFill>
                    <a:srgbClr val="CCEBF3"/>
                  </a:solidFill>
                  <a:latin typeface="Cooper Hewitt Heavy"/>
                </a:rPr>
                <a:t>TIMELINE AND MILESTONES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639796">
            <a:off x="-366158" y="6970486"/>
            <a:ext cx="4455116" cy="60613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22117">
            <a:off x="-660934" y="6772392"/>
            <a:ext cx="2335221" cy="3198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3000"/>
          </a:blip>
          <a:srcRect/>
          <a:stretch>
            <a:fillRect/>
          </a:stretch>
        </p:blipFill>
        <p:spPr>
          <a:xfrm rot="7143644">
            <a:off x="9622302" y="7439545"/>
            <a:ext cx="6516638" cy="77119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20072" y="7279960"/>
            <a:ext cx="4878456" cy="3951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7976390" y="8687534"/>
            <a:ext cx="2335221" cy="319893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3086100" y="4197831"/>
            <a:ext cx="12115800" cy="76200"/>
          </a:xfrm>
          <a:prstGeom prst="rect">
            <a:avLst/>
          </a:prstGeom>
          <a:solidFill>
            <a:srgbClr val="CCEBF3"/>
          </a:solidFill>
        </p:spPr>
      </p:sp>
      <p:grpSp>
        <p:nvGrpSpPr>
          <p:cNvPr id="11" name="Group 11"/>
          <p:cNvGrpSpPr/>
          <p:nvPr/>
        </p:nvGrpSpPr>
        <p:grpSpPr>
          <a:xfrm>
            <a:off x="8820150" y="3912081"/>
            <a:ext cx="647700" cy="64770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68350" y="3873981"/>
            <a:ext cx="647700" cy="6477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131029" y="3950181"/>
            <a:ext cx="647700" cy="64770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286000" y="5109474"/>
            <a:ext cx="4337758" cy="1464956"/>
            <a:chOff x="0" y="0"/>
            <a:chExt cx="5783677" cy="19532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1ST QUARTER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75121" y="5109474"/>
            <a:ext cx="4337758" cy="1464956"/>
            <a:chOff x="0" y="0"/>
            <a:chExt cx="5783677" cy="195327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2ND QUARTER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23321" y="5109474"/>
            <a:ext cx="4337758" cy="1464956"/>
            <a:chOff x="0" y="0"/>
            <a:chExt cx="5783677" cy="195327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3RD QUARTER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2021"/>
            <a:ext cx="61665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Key Targets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64242" y="1399285"/>
            <a:ext cx="5595058" cy="1562036"/>
            <a:chOff x="0" y="0"/>
            <a:chExt cx="7460077" cy="20827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74600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REALIGN STRATEGY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77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64242" y="4050376"/>
            <a:ext cx="5595058" cy="2143062"/>
            <a:chOff x="0" y="0"/>
            <a:chExt cx="7460077" cy="285741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7460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ENSURE ONLINE/OFFLINE COHESIVENESS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024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64242" y="7035166"/>
            <a:ext cx="5595058" cy="2143062"/>
            <a:chOff x="0" y="0"/>
            <a:chExt cx="7460077" cy="28574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7460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BUILD A COLLABORATIVE ENVIRONMENT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24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21154" y="7269015"/>
            <a:ext cx="5390336" cy="43661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957401">
            <a:off x="3301466" y="7658834"/>
            <a:ext cx="2335221" cy="3198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445900" y="5147784"/>
            <a:ext cx="979493" cy="1280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488148">
            <a:off x="-7598911" y="-3754145"/>
            <a:ext cx="14067632" cy="16648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42429">
            <a:off x="-2038183" y="5503661"/>
            <a:ext cx="4455116" cy="60613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957401">
            <a:off x="34272" y="4853841"/>
            <a:ext cx="2335221" cy="3198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1000"/>
          </a:blip>
          <a:srcRect/>
          <a:stretch>
            <a:fillRect/>
          </a:stretch>
        </p:blipFill>
        <p:spPr>
          <a:xfrm rot="2020431">
            <a:off x="-771997" y="-2050926"/>
            <a:ext cx="3452792" cy="46976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957401">
            <a:off x="16091690" y="7674844"/>
            <a:ext cx="2335221" cy="319893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187745" y="1885454"/>
            <a:ext cx="8071555" cy="6516093"/>
            <a:chOff x="0" y="0"/>
            <a:chExt cx="10762073" cy="86881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1076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39530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SASHA YUSINTA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49509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Chief Marketing Officer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76330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BLAIR COSINGTON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86309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Head of Branding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188747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BIANKA OLLIMAN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98726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Head of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005538">
            <a:off x="16265124" y="2873632"/>
            <a:ext cx="2638058" cy="361377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615680"/>
            <a:ext cx="7317765" cy="5055639"/>
            <a:chOff x="0" y="0"/>
            <a:chExt cx="9757020" cy="6740852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9757020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 dirty="0" err="1">
                  <a:solidFill>
                    <a:srgbClr val="CCEBF3"/>
                  </a:solidFill>
                  <a:latin typeface="Cooper Hewitt Heavy"/>
                </a:rPr>
                <a:t>Paradigma</a:t>
              </a:r>
              <a:r>
                <a:rPr lang="en-US" sz="8000" b="0" i="0" spc="24" dirty="0">
                  <a:solidFill>
                    <a:srgbClr val="CCEBF3"/>
                  </a:solidFill>
                  <a:latin typeface="Cooper Hewitt Heavy"/>
                </a:rPr>
                <a:t> </a:t>
              </a:r>
              <a:r>
                <a:rPr lang="en-US" sz="8000" b="0" i="0" spc="24" dirty="0" err="1">
                  <a:solidFill>
                    <a:srgbClr val="CCEBF3"/>
                  </a:solidFill>
                  <a:latin typeface="Cooper Hewitt Heavy"/>
                </a:rPr>
                <a:t>pada</a:t>
              </a:r>
              <a:r>
                <a:rPr lang="en-US" sz="8000" b="0" i="0" spc="24" dirty="0">
                  <a:solidFill>
                    <a:srgbClr val="CCEBF3"/>
                  </a:solidFill>
                  <a:latin typeface="Cooper Hewitt Heavy"/>
                </a:rPr>
                <a:t> BFS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87451"/>
              <a:ext cx="9757020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A SLICE OF THE GROWING PIE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5409"/>
              <a:ext cx="9757020" cy="135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44809">
            <a:off x="16461192" y="850896"/>
            <a:ext cx="1015664" cy="13276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665262">
            <a:off x="15319484" y="5991926"/>
            <a:ext cx="6384454" cy="755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92345" y="1126708"/>
            <a:ext cx="9366955" cy="8033585"/>
            <a:chOff x="0" y="0"/>
            <a:chExt cx="12489273" cy="10711446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8125"/>
              <a:ext cx="124892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b="0" i="0" spc="24">
                  <a:solidFill>
                    <a:srgbClr val="FACAC2"/>
                  </a:solidFill>
                  <a:latin typeface="Cooper Hewitt Heavy"/>
                </a:rPr>
                <a:t>Talk to us!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69996" y="1849667"/>
              <a:ext cx="11219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CONTACT INFORMATION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69996" y="5319484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123 Anywhere St., Any City, State, Country 12345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69996" y="4255505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MAIN OFFICE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69996" y="7707084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123 456 7890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69996" y="6643105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PHONE NUMBER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69996" y="10022048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hello@reallygreatsite.com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69996" y="8958069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EMAIL ADDRESS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 rot="308923">
            <a:off x="-2123870" y="2289567"/>
            <a:ext cx="3921380" cy="53352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184100" y="6033505"/>
            <a:ext cx="6425599" cy="52047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957401">
            <a:off x="3073889" y="7446744"/>
            <a:ext cx="2335221" cy="3198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888202">
            <a:off x="-1303423" y="-904217"/>
            <a:ext cx="3266629" cy="38658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1984776" y="1890130"/>
            <a:ext cx="979493" cy="1280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66658" y="1554202"/>
            <a:ext cx="8805225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BFS(s):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Set Discovered[s] =  true and Discovered[v] = false for all other v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Initialize L[0] to consists of the single element s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Set the layer counter i = 0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Set the current BFS tree T!=0</a:t>
            </a:r>
          </a:p>
          <a:p>
            <a:r>
              <a:rPr lang="en-US" sz="3200" b="0" i="0" spc="56" dirty="0" smtClean="0">
                <a:solidFill>
                  <a:srgbClr val="CCEBF3"/>
                </a:solidFill>
                <a:latin typeface="Computer Says No"/>
              </a:rPr>
              <a:t>W</a:t>
            </a:r>
            <a:r>
              <a:rPr lang="id-ID" sz="3200" b="0" i="0" spc="56" dirty="0" smtClean="0">
                <a:solidFill>
                  <a:srgbClr val="CCEBF3"/>
                </a:solidFill>
                <a:latin typeface="Computer Says No"/>
              </a:rPr>
              <a:t>h</a:t>
            </a:r>
            <a:r>
              <a:rPr lang="en-US" sz="3200" b="0" i="0" spc="56" dirty="0" err="1" smtClean="0">
                <a:solidFill>
                  <a:srgbClr val="CCEBF3"/>
                </a:solidFill>
                <a:latin typeface="Computer Says No"/>
              </a:rPr>
              <a:t>ile</a:t>
            </a:r>
            <a:r>
              <a:rPr lang="en-US" sz="3200" b="0" i="0" spc="56" dirty="0" smtClean="0">
                <a:solidFill>
                  <a:srgbClr val="CCEBF3"/>
                </a:solidFill>
                <a:latin typeface="Computer Says No"/>
              </a:rPr>
              <a:t> </a:t>
            </a:r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L[i] is not empty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  Initialize an empty list L[i+1]</a:t>
            </a:r>
          </a:p>
          <a:p>
            <a:r>
              <a:rPr lang="en-US" sz="3200" b="0" i="0" spc="56" dirty="0">
                <a:solidFill>
                  <a:srgbClr val="CCEBF3"/>
                </a:solidFill>
                <a:latin typeface="Computer Says No"/>
              </a:rPr>
              <a:t>  For each node u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798873">
            <a:off x="-8250882" y="1446055"/>
            <a:ext cx="14196124" cy="168001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79974" y="1026845"/>
            <a:ext cx="11178591" cy="7802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667" y="3705613"/>
            <a:ext cx="5917130" cy="61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en-US" sz="3384" b="1" i="0" spc="226">
                <a:solidFill>
                  <a:srgbClr val="465A93"/>
                </a:solidFill>
                <a:latin typeface="Cooper Hewitt Heavy"/>
              </a:rPr>
              <a:t>PSEUDOCODE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105" y="4343720"/>
            <a:ext cx="5917130" cy="58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 b="0" i="0" spc="59">
                <a:solidFill>
                  <a:srgbClr val="465A93"/>
                </a:solidFill>
                <a:latin typeface="Cooper Hewitt"/>
              </a:rPr>
              <a:t>Breadth First Search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9518" y="4384421"/>
            <a:ext cx="9948965" cy="124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BFS C++ Program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5443">
            <a:off x="-3859121" y="-3596269"/>
            <a:ext cx="6798704" cy="9249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7551679"/>
            <a:ext cx="6906652" cy="5594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533025" y="6514286"/>
            <a:ext cx="991351" cy="12958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940271" y="6228751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2033771" y="-778189"/>
            <a:ext cx="2638058" cy="3613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2633"/>
            <a:ext cx="5965490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i="0" spc="214">
                <a:solidFill>
                  <a:srgbClr val="465A93"/>
                </a:solidFill>
                <a:latin typeface="Cooper Hewitt Heavy"/>
              </a:rPr>
              <a:t>BFS C++ PROGRAM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66900"/>
            <a:ext cx="5575666" cy="82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#include&lt;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using namespace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799"/>
              </a:lnSpc>
            </a:pP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= 8;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adjacency[8][8] = 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{0,1,1,0,0,0,0,0},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{1,0,1,1,1,0,0,0},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{1,1,0,0,1,0,1,1},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{0,1,0,0,1,0,0,0},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{0,1,1,1,0,1,0,0},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{0,0,0,0,1,0,0,0},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{0,0,1,0,0,0,0,1},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{0,0,1,0,0,0,1,0}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discovered[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discovered[i] = false;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output[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962763" y="5949292"/>
            <a:ext cx="4035450" cy="54904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223058" y="8655562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2203" y="2358379"/>
            <a:ext cx="7134959" cy="789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//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inisialisasi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start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discovered[0] = true;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output[0] = 1;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counter = 1;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j = 0; j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j++){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if((adjacency[i][j] == 1)&amp;&amp;(discovered[j] == false)){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output[counter] = j+1;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discovered[j] = true;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counter++;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&lt;&lt;"BFS : "&lt;&lt;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&lt;&lt;output[i]&lt;&lt;" ";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2633"/>
            <a:ext cx="5965490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i="0" spc="214">
                <a:solidFill>
                  <a:srgbClr val="465A93"/>
                </a:solidFill>
                <a:latin typeface="Cooper Hewitt Heavy"/>
              </a:rPr>
              <a:t>BFS C++ PROGRAM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962763" y="5949292"/>
            <a:ext cx="4035450" cy="54904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223058" y="8655562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  <p:pic>
        <p:nvPicPr>
          <p:cNvPr id="9" name="Picture 8" descr="&quot;E:\SEMESTER 4\Analisis Algoritma\Source Code\bfs\bin\Debug\bfs.exe&quot; 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1700"/>
            <a:ext cx="12192000" cy="698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1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57758" cy="124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Implementasi BFS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8242" y="6014575"/>
            <a:ext cx="6661858" cy="1293278"/>
            <a:chOff x="0" y="-171450"/>
            <a:chExt cx="8882477" cy="17243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88824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1" i="0" spc="359" dirty="0" smtClean="0">
                  <a:solidFill>
                    <a:srgbClr val="465A93"/>
                  </a:solidFill>
                  <a:latin typeface="Cooper Hewitt"/>
                </a:rPr>
                <a:t>MAZE</a:t>
              </a:r>
              <a:endParaRPr lang="en-US" sz="3000" b="1" i="0" spc="359" dirty="0">
                <a:solidFill>
                  <a:srgbClr val="465A93"/>
                </a:solidFill>
                <a:latin typeface="Cooper Hewit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8145"/>
              <a:ext cx="88824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600" b="0" i="0" dirty="0" smtClean="0">
                  <a:solidFill>
                    <a:srgbClr val="465A93"/>
                  </a:solidFill>
                  <a:latin typeface="Cooper Hewitt"/>
                </a:rPr>
                <a:t>Pencarian jalur terpendek pada game </a:t>
              </a:r>
              <a:r>
                <a:rPr lang="id-ID" sz="2600" b="0" i="1" dirty="0" smtClean="0">
                  <a:solidFill>
                    <a:srgbClr val="465A93"/>
                  </a:solidFill>
                  <a:latin typeface="Cooper Hewitt"/>
                </a:rPr>
                <a:t>maze</a:t>
              </a:r>
              <a:endParaRPr lang="en-US" sz="2600" b="0" i="1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16342" y="6014574"/>
            <a:ext cx="6661858" cy="1293279"/>
            <a:chOff x="0" y="-171451"/>
            <a:chExt cx="8882477" cy="172437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1"/>
              <a:ext cx="88824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1" i="0" spc="359" dirty="0" smtClean="0">
                  <a:solidFill>
                    <a:srgbClr val="465A93"/>
                  </a:solidFill>
                  <a:latin typeface="Cooper Hewitt"/>
                </a:rPr>
                <a:t>GRAPH</a:t>
              </a:r>
              <a:endParaRPr lang="en-US" sz="3000" b="1" i="0" spc="359" dirty="0">
                <a:solidFill>
                  <a:srgbClr val="465A93"/>
                </a:solidFill>
                <a:latin typeface="Cooper Hewit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8145"/>
              <a:ext cx="88824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600" b="0" i="0" dirty="0" smtClean="0">
                  <a:solidFill>
                    <a:srgbClr val="465A93"/>
                  </a:solidFill>
                  <a:latin typeface="Cooper Hewitt"/>
                </a:rPr>
                <a:t>Pencarian  jalur terpendek pada simpul </a:t>
              </a:r>
              <a:r>
                <a:rPr lang="id-ID" sz="2600" b="0" i="1" dirty="0" smtClean="0">
                  <a:solidFill>
                    <a:srgbClr val="465A93"/>
                  </a:solidFill>
                  <a:latin typeface="Cooper Hewitt"/>
                </a:rPr>
                <a:t>graph</a:t>
              </a:r>
              <a:endParaRPr lang="en-US" sz="2600" b="0" i="1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72961">
            <a:off x="16181720" y="-655444"/>
            <a:ext cx="4212559" cy="49852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6230352" y="415867"/>
            <a:ext cx="2906259" cy="39811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17224672" y="5038480"/>
            <a:ext cx="1027303" cy="1342880"/>
          </a:xfrm>
          <a:prstGeom prst="rect">
            <a:avLst/>
          </a:prstGeom>
        </p:spPr>
      </p:pic>
      <p:pic>
        <p:nvPicPr>
          <p:cNvPr id="1028" name="Picture 4" descr="E:\SEMESTER 4\Analisis Algoritma\line-chart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300" y="2519856"/>
            <a:ext cx="3282315" cy="32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SEMESTER 4\Analisis Algoritma\maze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29" y="2873729"/>
            <a:ext cx="2574571" cy="25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946</Words>
  <Application>Microsoft Office PowerPoint</Application>
  <PresentationFormat>Custom</PresentationFormat>
  <Paragraphs>221</Paragraphs>
  <Slides>40</Slides>
  <Notes>0</Notes>
  <HiddenSlides>29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Cooper Hewitt Heavy</vt:lpstr>
      <vt:lpstr>Arimo</vt:lpstr>
      <vt:lpstr>Cooper Hewitt</vt:lpstr>
      <vt:lpstr>Calibri</vt:lpstr>
      <vt:lpstr>Computer Says No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Breadth First Search</dc:title>
  <cp:lastModifiedBy>Refa Annisa</cp:lastModifiedBy>
  <cp:revision>10</cp:revision>
  <dcterms:created xsi:type="dcterms:W3CDTF">2006-08-16T00:00:00Z</dcterms:created>
  <dcterms:modified xsi:type="dcterms:W3CDTF">2019-05-21T16:24:53Z</dcterms:modified>
  <dc:identifier>DADagfwLopQ</dc:identifier>
</cp:coreProperties>
</file>